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Alegreya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AlegreyaSans-bold.fntdata"/><Relationship Id="rId23" Type="http://schemas.openxmlformats.org/officeDocument/2006/relationships/font" Target="fonts/Alegreya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legreyaSans-boldItalic.fntdata"/><Relationship Id="rId25" Type="http://schemas.openxmlformats.org/officeDocument/2006/relationships/font" Target="fonts/Alegreya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2b7e9e0ba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2b7e9e0b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84795c72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384795c7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84795c72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384795c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320c876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320c876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2b7e9e0b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2b7e9e0b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847216e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847216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6f919934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6f91993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acfb92cb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acfb92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be9efb9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be9efb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2acfb92cb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2acfb92c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2be9efb96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2be9efb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39bb41bd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39bb41bd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-wlearning.com/health/0305/ch15_03/eflashcard.htm" TargetMode="External"/><Relationship Id="rId4" Type="http://schemas.openxmlformats.org/officeDocument/2006/relationships/hyperlink" Target="https://www.g-wlearning.com/health/0305/ch15_03/matching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-10575" y="1025825"/>
            <a:ext cx="9144000" cy="2367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0" y="378200"/>
            <a:ext cx="9133500" cy="6414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SD logo.jpg"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00" y="92600"/>
            <a:ext cx="1432200" cy="1106700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20"/>
          <p:cNvSpPr txBox="1"/>
          <p:nvPr/>
        </p:nvSpPr>
        <p:spPr>
          <a:xfrm>
            <a:off x="113975" y="1332750"/>
            <a:ext cx="8854800" cy="1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Alegreya Sans"/>
                <a:ea typeface="Alegreya Sans"/>
                <a:cs typeface="Alegreya Sans"/>
                <a:sym typeface="Alegreya Sans"/>
              </a:rPr>
              <a:t>Physical Education</a:t>
            </a:r>
            <a:endParaRPr b="1" baseline="30000" sz="3600">
              <a:solidFill>
                <a:srgbClr val="66666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 9-12/Health</a:t>
            </a:r>
            <a:endParaRPr b="1" sz="5500">
              <a:solidFill>
                <a:srgbClr val="1C4587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May 21</a:t>
            </a:r>
            <a:r>
              <a:rPr b="1" lang="en" sz="36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, 2020</a:t>
            </a:r>
            <a:endParaRPr b="1" sz="36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6657250" y="3615725"/>
            <a:ext cx="15834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106525" y="1798775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characteristics that people who are achieving self-actualization share?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8" name="Google Shape;158;p29"/>
          <p:cNvSpPr txBox="1"/>
          <p:nvPr>
            <p:ph idx="2" type="body"/>
          </p:nvPr>
        </p:nvSpPr>
        <p:spPr>
          <a:xfrm>
            <a:off x="4755850" y="1947050"/>
            <a:ext cx="4310400" cy="1448700"/>
          </a:xfrm>
          <a:prstGeom prst="rect">
            <a:avLst/>
          </a:prstGeom>
        </p:spPr>
        <p:txBody>
          <a:bodyPr anchorCtr="0" anchor="ctr" bIns="91425" lIns="228600" spcFirstLastPara="1" rIns="91425" wrap="square" tIns="91425">
            <a:noAutofit/>
          </a:bodyPr>
          <a:lstStyle/>
          <a:p>
            <a:pPr indent="0" lvl="0" marL="2286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‒Accepting themselves and others for who they are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‒Feeling self-motivated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‒Working actively to solve problems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‒Viewing the world with a sense of appreciation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‒Enjoying spending time with other people as well as alone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‒Feeling at peace with themselves and the world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106525" y="1798775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Moral Development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64" name="Google Shape;164;p30"/>
          <p:cNvSpPr txBox="1"/>
          <p:nvPr>
            <p:ph idx="2" type="body"/>
          </p:nvPr>
        </p:nvSpPr>
        <p:spPr>
          <a:xfrm>
            <a:off x="4755850" y="2444300"/>
            <a:ext cx="4310400" cy="468300"/>
          </a:xfrm>
          <a:prstGeom prst="rect">
            <a:avLst/>
          </a:prstGeom>
        </p:spPr>
        <p:txBody>
          <a:bodyPr anchorCtr="0" anchor="ctr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•Adolescents show changes in how they think about moral decision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•By the time they reach high school, teenagers have typically formed their own moral code</a:t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•They can use this code to decide how to act in situations</a:t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60950" y="211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70" name="Google Shape;170;p31"/>
          <p:cNvSpPr txBox="1"/>
          <p:nvPr/>
        </p:nvSpPr>
        <p:spPr>
          <a:xfrm>
            <a:off x="377300" y="1862875"/>
            <a:ext cx="82221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15.3 Flash Cards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3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15.3 Matching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243825" y="194700"/>
            <a:ext cx="8635200" cy="47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9-12 Health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Lesson: May 21,2020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rebuchet MS"/>
                <a:ea typeface="Trebuchet MS"/>
                <a:cs typeface="Trebuchet MS"/>
                <a:sym typeface="Trebuchet MS"/>
              </a:rPr>
              <a:t>Objective/Learning Target: </a:t>
            </a:r>
            <a:r>
              <a:rPr b="1" lang="en" sz="1800">
                <a:solidFill>
                  <a:schemeClr val="dk1"/>
                </a:solidFill>
              </a:rPr>
              <a:t>Achieving Mental and Emotional Health</a:t>
            </a:r>
            <a:endParaRPr b="1" sz="18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rebuchet MS"/>
                <a:ea typeface="Trebuchet MS"/>
                <a:cs typeface="Trebuchet MS"/>
                <a:sym typeface="Trebuchet MS"/>
              </a:rPr>
              <a:t>Chapter 15.3 Understanding Self Esteem </a:t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rebuchet MS"/>
                <a:ea typeface="Trebuchet MS"/>
                <a:cs typeface="Trebuchet MS"/>
                <a:sym typeface="Trebuchet MS"/>
              </a:rPr>
              <a:t>1. 	Distinguish between self-image and self-esteem.</a:t>
            </a:r>
            <a:endParaRPr b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rebuchet MS"/>
                <a:ea typeface="Trebuchet MS"/>
                <a:cs typeface="Trebuchet MS"/>
                <a:sym typeface="Trebuchet MS"/>
              </a:rPr>
              <a:t>2. 	Describe different types of self-esteem.</a:t>
            </a:r>
            <a:endParaRPr b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rebuchet MS"/>
                <a:ea typeface="Trebuchet MS"/>
                <a:cs typeface="Trebuchet MS"/>
                <a:sym typeface="Trebuchet MS"/>
              </a:rPr>
              <a:t>3. 	Identify factors that can affect a person’s self-esteem.</a:t>
            </a:r>
            <a:endParaRPr b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rebuchet MS"/>
                <a:ea typeface="Trebuchet MS"/>
                <a:cs typeface="Trebuchet MS"/>
                <a:sym typeface="Trebuchet MS"/>
              </a:rPr>
              <a:t>4. 	Summarize Maslow’s hierarchy of human needs.</a:t>
            </a:r>
            <a:endParaRPr b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9400" lvl="0" marL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rebuchet MS"/>
                <a:ea typeface="Trebuchet MS"/>
                <a:cs typeface="Trebuchet MS"/>
                <a:sym typeface="Trebuchet MS"/>
              </a:rPr>
              <a:t>5. 	Recognize characteristics of people who are achieving self-actualization.</a:t>
            </a:r>
            <a:endParaRPr b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-10575" y="1025825"/>
            <a:ext cx="9144000" cy="2367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3" name="Google Shape;103;p21"/>
          <p:cNvSpPr/>
          <p:nvPr/>
        </p:nvSpPr>
        <p:spPr>
          <a:xfrm>
            <a:off x="0" y="378200"/>
            <a:ext cx="9133500" cy="6414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SD logo.jpg"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00" y="92600"/>
            <a:ext cx="1432200" cy="1106700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21"/>
          <p:cNvSpPr txBox="1"/>
          <p:nvPr/>
        </p:nvSpPr>
        <p:spPr>
          <a:xfrm>
            <a:off x="7449150" y="1336300"/>
            <a:ext cx="15834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96050" y="2497900"/>
            <a:ext cx="2826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6475" cy="49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238800" y="106475"/>
            <a:ext cx="4118400" cy="10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 Image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4676925" y="876075"/>
            <a:ext cx="4310400" cy="41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•Your self-image is your mental picture of yourself</a:t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–Your appearance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–Your skills and abilities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–Your weaknesses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•Your self-image forms gradually over time</a:t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•It is influenced by your life experiences</a:t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50" y="1115913"/>
            <a:ext cx="2901293" cy="36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287725" y="145325"/>
            <a:ext cx="4045200" cy="11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Self-Esteem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24" name="Google Shape;124;p24"/>
          <p:cNvSpPr txBox="1"/>
          <p:nvPr>
            <p:ph idx="2" type="body"/>
          </p:nvPr>
        </p:nvSpPr>
        <p:spPr>
          <a:xfrm>
            <a:off x="4676925" y="2867475"/>
            <a:ext cx="4310400" cy="2098500"/>
          </a:xfrm>
          <a:prstGeom prst="rect">
            <a:avLst/>
          </a:prstGeom>
        </p:spPr>
        <p:txBody>
          <a:bodyPr anchorCtr="0" anchor="ctr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4773150" y="145325"/>
            <a:ext cx="43104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•Self-esteem describes how you feel about yourself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•People who like themselves have high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self-esteem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•People who have low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self-esteem doubt their own self-worth and may feel negatively about their traits, skills, and abilities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7025"/>
            <a:ext cx="4127150" cy="30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287725" y="1718250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Why Self-Esteem Matters</a:t>
            </a:r>
            <a:endParaRPr sz="3600"/>
          </a:p>
        </p:txBody>
      </p:sp>
      <p:sp>
        <p:nvSpPr>
          <p:cNvPr id="132" name="Google Shape;132;p25"/>
          <p:cNvSpPr txBox="1"/>
          <p:nvPr>
            <p:ph idx="2" type="body"/>
          </p:nvPr>
        </p:nvSpPr>
        <p:spPr>
          <a:xfrm>
            <a:off x="4572000" y="1561500"/>
            <a:ext cx="4310400" cy="2360400"/>
          </a:xfrm>
          <a:prstGeom prst="rect">
            <a:avLst/>
          </a:prstGeom>
        </p:spPr>
        <p:txBody>
          <a:bodyPr anchorCtr="0" anchor="ctr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•Your self-esteem has a major impact on different aspects of your life</a:t>
            </a:r>
            <a:endParaRPr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–How well you do in school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–How easily you make friends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–How you manage disappointments and frustrations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287725" y="1718250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064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Factors that Affect Self-Esteem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38" name="Google Shape;138;p26"/>
          <p:cNvSpPr txBox="1"/>
          <p:nvPr>
            <p:ph idx="2" type="body"/>
          </p:nvPr>
        </p:nvSpPr>
        <p:spPr>
          <a:xfrm>
            <a:off x="4572000" y="2168500"/>
            <a:ext cx="4310400" cy="2265900"/>
          </a:xfrm>
          <a:prstGeom prst="rect">
            <a:avLst/>
          </a:prstGeom>
        </p:spPr>
        <p:txBody>
          <a:bodyPr anchorCtr="0" anchor="ctr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•Many factors can affect self-esteem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–Social interactions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–Home, school, community, and cultural environments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–Life events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–Media (books, movies, or social media)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–Body image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–Personal perceptions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197125" y="1798775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Critical Thinking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44" name="Google Shape;144;p27"/>
          <p:cNvSpPr txBox="1"/>
          <p:nvPr>
            <p:ph idx="2" type="body"/>
          </p:nvPr>
        </p:nvSpPr>
        <p:spPr>
          <a:xfrm>
            <a:off x="4755850" y="2873100"/>
            <a:ext cx="4310400" cy="898500"/>
          </a:xfrm>
          <a:prstGeom prst="rect">
            <a:avLst/>
          </a:prstGeom>
        </p:spPr>
        <p:txBody>
          <a:bodyPr anchorCtr="0" anchor="ctr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Self-Esteem</a:t>
            </a:r>
            <a:endParaRPr b="1"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some characteristics that people with high self-esteem have?</a:t>
            </a:r>
            <a:endParaRPr i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some characteristics that people with low self-esteem have?</a:t>
            </a:r>
            <a:endParaRPr i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225225" y="166225"/>
            <a:ext cx="4045200" cy="7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Self-Actualization</a:t>
            </a:r>
            <a:endParaRPr sz="3000"/>
          </a:p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265500" y="1152025"/>
            <a:ext cx="4045200" cy="3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•Self-actualization is the feeling that you are becoming the best person you can be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•According to psychologist Abraham Maslow, self-actualization occurs only after you meet your basic needs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575" y="100650"/>
            <a:ext cx="3974850" cy="48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